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2" r:id="rId2"/>
    <p:sldId id="259" r:id="rId3"/>
    <p:sldId id="264" r:id="rId4"/>
    <p:sldId id="260" r:id="rId5"/>
    <p:sldId id="261" r:id="rId6"/>
    <p:sldId id="257" r:id="rId7"/>
    <p:sldId id="263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8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Expenses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F6-4E22-BC16-5CFFB8B21B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F6-4E22-BC16-5CFFB8B21B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F6-4E22-BC16-5CFFB8B21B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F6-4E22-BC16-5CFFB8B21B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F6-4E22-BC16-5CFFB8B21B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F6-4E22-BC16-5CFFB8B21B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F6-4E22-BC16-5CFFB8B21B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FF6-4E22-BC16-5CFFB8B21B9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FF6-4E22-BC16-5CFFB8B21B9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FF6-4E22-BC16-5CFFB8B21B9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FF6-4E22-BC16-5CFFB8B21B9B}"/>
              </c:ext>
            </c:extLst>
          </c:dPt>
          <c:dLbls>
            <c:dLbl>
              <c:idx val="0"/>
              <c:layout>
                <c:manualLayout>
                  <c:x val="-0.10678557750355402"/>
                  <c:y val="0.170072596582124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F6-4E22-BC16-5CFFB8B21B9B}"/>
                </c:ext>
              </c:extLst>
            </c:dLbl>
            <c:dLbl>
              <c:idx val="1"/>
              <c:layout>
                <c:manualLayout>
                  <c:x val="-0.19577488407518723"/>
                  <c:y val="8.74143739184747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F6-4E22-BC16-5CFFB8B21B9B}"/>
                </c:ext>
              </c:extLst>
            </c:dLbl>
            <c:dLbl>
              <c:idx val="2"/>
              <c:layout>
                <c:manualLayout>
                  <c:x val="-0.17339560708250298"/>
                  <c:y val="-0.232731774913051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85331048375754"/>
                      <c:h val="4.3541395752058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FF6-4E22-BC16-5CFFB8B21B9B}"/>
                </c:ext>
              </c:extLst>
            </c:dLbl>
            <c:dLbl>
              <c:idx val="3"/>
              <c:layout>
                <c:manualLayout>
                  <c:x val="0.13113817285617529"/>
                  <c:y val="-0.171745526282556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F6-4E22-BC16-5CFFB8B21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 Keith County</c:v>
                </c:pt>
                <c:pt idx="1">
                  <c:v>SW NE</c:v>
                </c:pt>
                <c:pt idx="2">
                  <c:v> LC utilities</c:v>
                </c:pt>
                <c:pt idx="3">
                  <c:v>LC rent</c:v>
                </c:pt>
                <c:pt idx="4">
                  <c:v>LC Transportation</c:v>
                </c:pt>
                <c:pt idx="5">
                  <c:v>Daily Living</c:v>
                </c:pt>
                <c:pt idx="6">
                  <c:v>Childcare</c:v>
                </c:pt>
                <c:pt idx="7">
                  <c:v>Education</c:v>
                </c:pt>
                <c:pt idx="8">
                  <c:v>Training &amp; Outreach</c:v>
                </c:pt>
                <c:pt idx="9">
                  <c:v>Supplies</c:v>
                </c:pt>
                <c:pt idx="10">
                  <c:v>Coaching &amp; other direct support</c:v>
                </c:pt>
              </c:strCache>
            </c:strRef>
          </c:cat>
          <c:val>
            <c:numRef>
              <c:f>Sheet1!$B$2:$B$12</c:f>
              <c:numCache>
                <c:formatCode>"$"#,##0.00</c:formatCode>
                <c:ptCount val="11"/>
                <c:pt idx="0">
                  <c:v>19808</c:v>
                </c:pt>
                <c:pt idx="1">
                  <c:v>15649</c:v>
                </c:pt>
                <c:pt idx="2">
                  <c:v>32052</c:v>
                </c:pt>
                <c:pt idx="3">
                  <c:v>28352</c:v>
                </c:pt>
                <c:pt idx="4">
                  <c:v>8463</c:v>
                </c:pt>
                <c:pt idx="5">
                  <c:v>2811</c:v>
                </c:pt>
                <c:pt idx="6">
                  <c:v>1107</c:v>
                </c:pt>
                <c:pt idx="7">
                  <c:v>680</c:v>
                </c:pt>
                <c:pt idx="8">
                  <c:v>5759</c:v>
                </c:pt>
                <c:pt idx="9">
                  <c:v>1060</c:v>
                </c:pt>
                <c:pt idx="10">
                  <c:v>22695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FF6-4E22-BC16-5CFFB8B21B9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49108631015757"/>
          <c:y val="8.6896432249981753E-2"/>
          <c:w val="0.77216714151966914"/>
          <c:h val="0.913103567750018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Additional funds for local supports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5A-4A03-8C69-EC31DC41C8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5A-4A03-8C69-EC31DC41C8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5A-4A03-8C69-EC31DC41C8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5A-4A03-8C69-EC31DC41C8A3}"/>
              </c:ext>
            </c:extLst>
          </c:dPt>
          <c:dLbls>
            <c:dLbl>
              <c:idx val="1"/>
              <c:layout>
                <c:manualLayout>
                  <c:x val="-0.16991393517670755"/>
                  <c:y val="-0.149427577183482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5A-4A03-8C69-EC31DC41C8A3}"/>
                </c:ext>
              </c:extLst>
            </c:dLbl>
            <c:dLbl>
              <c:idx val="2"/>
              <c:layout>
                <c:manualLayout>
                  <c:x val="0.20648140276070143"/>
                  <c:y val="-0.121674233288406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5A-4A03-8C69-EC31DC41C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Agape Giving</c:v>
                </c:pt>
                <c:pt idx="1">
                  <c:v>ARPA</c:v>
                </c:pt>
                <c:pt idx="2">
                  <c:v>Medica Latino Health</c:v>
                </c:pt>
                <c:pt idx="3">
                  <c:v>Mid-Ne Project Connect</c:v>
                </c:pt>
              </c:strCache>
            </c:strRef>
          </c:cat>
          <c:val>
            <c:numRef>
              <c:f>Sheet1!$B$2:$B$5</c:f>
              <c:numCache>
                <c:formatCode>"$"#,##0.00</c:formatCode>
                <c:ptCount val="4"/>
                <c:pt idx="0">
                  <c:v>1550</c:v>
                </c:pt>
                <c:pt idx="1">
                  <c:v>4979</c:v>
                </c:pt>
                <c:pt idx="2">
                  <c:v>4282</c:v>
                </c:pt>
                <c:pt idx="3">
                  <c:v>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5A-4A03-8C69-EC31DC41C8A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2023 unique online visitors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169785841987146E-2"/>
          <c:y val="0.12268525221437636"/>
          <c:w val="0.92883021415801281"/>
          <c:h val="0.71045388797652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1212</c:v>
                </c:pt>
                <c:pt idx="1">
                  <c:v>0</c:v>
                </c:pt>
                <c:pt idx="2">
                  <c:v>0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6-4D94-A20E-F1212BCE08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February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1465</c:v>
                </c:pt>
                <c:pt idx="1">
                  <c:v>0</c:v>
                </c:pt>
                <c:pt idx="2">
                  <c:v>0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6-4D94-A20E-F1212BCE08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March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3063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36-4D94-A20E-F1212BCE08C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April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36-4D94-A20E-F1212BCE08C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May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36-4D94-A20E-F1212BCE08C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 June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3460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36-4D94-A20E-F1212BCE08C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 July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0">
                  <c:v>3162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36-4D94-A20E-F1212BCE08C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0">
                  <c:v>1876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436-4D94-A20E-F1212BCE08C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36-4D94-A20E-F1212BCE08C2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 3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Sheet1!$K$2:$K$5</c:f>
            </c:numRef>
          </c:val>
          <c:extLst>
            <c:ext xmlns:c16="http://schemas.microsoft.com/office/drawing/2014/chart" uri="{C3380CC4-5D6E-409C-BE32-E72D297353CC}">
              <c16:uniqueId val="{00000009-7436-4D94-A20E-F1212BCE08C2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 4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Sheet1!$L$2:$L$5</c:f>
            </c:numRef>
          </c:val>
          <c:extLst>
            <c:ext xmlns:c16="http://schemas.microsoft.com/office/drawing/2014/chart" uri="{C3380CC4-5D6E-409C-BE32-E72D297353CC}">
              <c16:uniqueId val="{0000000A-7436-4D94-A20E-F1212BCE08C2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Sheet1!$M$2:$M$5</c:f>
            </c:numRef>
          </c:val>
          <c:extLst>
            <c:ext xmlns:c16="http://schemas.microsoft.com/office/drawing/2014/chart" uri="{C3380CC4-5D6E-409C-BE32-E72D297353CC}">
              <c16:uniqueId val="{0000000B-7436-4D94-A20E-F1212BCE08C2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Sheet1!$N$2:$N$5</c:f>
            </c:numRef>
          </c:val>
          <c:extLst>
            <c:ext xmlns:c16="http://schemas.microsoft.com/office/drawing/2014/chart" uri="{C3380CC4-5D6E-409C-BE32-E72D297353CC}">
              <c16:uniqueId val="{0000000C-7436-4D94-A20E-F1212BCE08C2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 5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 </c:v>
                </c:pt>
                <c:pt idx="2">
                  <c:v> </c:v>
                </c:pt>
                <c:pt idx="3">
                  <c:v>Category 4</c:v>
                </c:pt>
              </c:strCache>
            </c:strRef>
          </c:cat>
          <c:val>
            <c:numRef>
              <c:f>Sheet1!$O$2:$O$5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4479-4D93-A107-5EADDA0642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12798400"/>
        <c:axId val="411165824"/>
      </c:barChart>
      <c:catAx>
        <c:axId val="12127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165824"/>
        <c:crosses val="autoZero"/>
        <c:auto val="1"/>
        <c:lblAlgn val="ctr"/>
        <c:lblOffset val="100"/>
        <c:noMultiLvlLbl val="0"/>
      </c:catAx>
      <c:valAx>
        <c:axId val="41116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279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0.06101</cdr:x>
      <cdr:y>0.90377</cdr:y>
    </cdr:from>
    <cdr:to>
      <cdr:x>0.91756</cdr:x>
      <cdr:y>0.97529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63880" y="5295900"/>
          <a:ext cx="7917180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0.06018</cdr:x>
      <cdr:y>0.91287</cdr:y>
    </cdr:from>
    <cdr:to>
      <cdr:x>0.9357</cdr:x>
      <cdr:y>0.97789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556260" y="5349240"/>
          <a:ext cx="809244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How</a:t>
          </a:r>
          <a:r>
            <a:rPr lang="en-US" sz="2400" b="1" baseline="0" dirty="0"/>
            <a:t> were the funds from Nebraska Children &amp; Families spent?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0.02968</cdr:x>
      <cdr:y>0.51886</cdr:y>
    </cdr:from>
    <cdr:to>
      <cdr:x>0.21187</cdr:x>
      <cdr:y>0.9961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274338" y="3040388"/>
          <a:ext cx="1683993" cy="2796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/>
            <a:t>Total funds</a:t>
          </a:r>
          <a:r>
            <a:rPr lang="en-US" sz="2000" baseline="0"/>
            <a:t> </a:t>
          </a:r>
        </a:p>
        <a:p xmlns:a="http://schemas.openxmlformats.org/drawingml/2006/main">
          <a:r>
            <a:rPr lang="en-US" sz="2000" baseline="0"/>
            <a:t>for financial</a:t>
          </a:r>
        </a:p>
        <a:p xmlns:a="http://schemas.openxmlformats.org/drawingml/2006/main">
          <a:r>
            <a:rPr lang="en-US" sz="2000" baseline="0"/>
            <a:t>support of </a:t>
          </a:r>
        </a:p>
        <a:p xmlns:a="http://schemas.openxmlformats.org/drawingml/2006/main">
          <a:r>
            <a:rPr lang="en-US" sz="2000" baseline="0"/>
            <a:t>families or</a:t>
          </a:r>
        </a:p>
        <a:p xmlns:a="http://schemas.openxmlformats.org/drawingml/2006/main">
          <a:r>
            <a:rPr lang="en-US" sz="2000" baseline="0"/>
            <a:t>individuals</a:t>
          </a:r>
        </a:p>
        <a:p xmlns:a="http://schemas.openxmlformats.org/drawingml/2006/main">
          <a:r>
            <a:rPr lang="en-US" sz="2400" baseline="0">
              <a:highlight>
                <a:srgbClr val="FFFF00"/>
              </a:highlight>
            </a:rPr>
            <a:t>$108,922</a:t>
          </a:r>
          <a:endParaRPr lang="en-US" sz="2400">
            <a:highlight>
              <a:srgbClr val="FFFF00"/>
            </a:highlight>
          </a:endParaRPr>
        </a:p>
      </cdr:txBody>
    </cdr:sp>
  </cdr:relSizeAnchor>
  <cdr:relSizeAnchor xmlns:cdr="http://schemas.openxmlformats.org/drawingml/2006/chartDrawing">
    <cdr:from>
      <cdr:x>0.79308</cdr:x>
      <cdr:y>0.07543</cdr:y>
    </cdr:from>
    <cdr:to>
      <cdr:x>1</cdr:x>
      <cdr:y>0.46034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7330478" y="441982"/>
          <a:ext cx="1912582" cy="2255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aseline="0"/>
            <a:t>Financial</a:t>
          </a:r>
        </a:p>
        <a:p xmlns:a="http://schemas.openxmlformats.org/drawingml/2006/main">
          <a:r>
            <a:rPr lang="en-US" sz="2000" baseline="0"/>
            <a:t>support for </a:t>
          </a:r>
        </a:p>
        <a:p xmlns:a="http://schemas.openxmlformats.org/drawingml/2006/main">
          <a:r>
            <a:rPr lang="en-US" sz="2000" baseline="0"/>
            <a:t>Training &amp; </a:t>
          </a:r>
        </a:p>
        <a:p xmlns:a="http://schemas.openxmlformats.org/drawingml/2006/main">
          <a:r>
            <a:rPr lang="en-US" sz="2000" baseline="0"/>
            <a:t>Outreach</a:t>
          </a:r>
        </a:p>
        <a:p xmlns:a="http://schemas.openxmlformats.org/drawingml/2006/main">
          <a:r>
            <a:rPr lang="en-US" sz="2000" baseline="0"/>
            <a:t>    </a:t>
          </a:r>
          <a:r>
            <a:rPr lang="en-US" sz="2400" baseline="0">
              <a:highlight>
                <a:srgbClr val="00FF00"/>
              </a:highlight>
            </a:rPr>
            <a:t>$5,759 </a:t>
          </a:r>
        </a:p>
      </cdr:txBody>
    </cdr:sp>
  </cdr:relSizeAnchor>
  <cdr:relSizeAnchor xmlns:cdr="http://schemas.openxmlformats.org/drawingml/2006/chartDrawing">
    <cdr:from>
      <cdr:x>0.81616</cdr:x>
      <cdr:y>0.52796</cdr:y>
    </cdr:from>
    <cdr:to>
      <cdr:x>1</cdr:x>
      <cdr:y>0.89337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7543800" y="3093720"/>
          <a:ext cx="1699260" cy="2141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/>
            <a:t>Coaching &amp; other direct supports</a:t>
          </a:r>
        </a:p>
        <a:p xmlns:a="http://schemas.openxmlformats.org/drawingml/2006/main">
          <a:r>
            <a:rPr lang="en-US" sz="2000">
              <a:highlight>
                <a:srgbClr val="00FFFF"/>
              </a:highlight>
            </a:rPr>
            <a:t>$</a:t>
          </a:r>
          <a:r>
            <a:rPr lang="en-US" sz="2400">
              <a:highlight>
                <a:srgbClr val="00FFFF"/>
              </a:highlight>
            </a:rPr>
            <a:t>22,695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3A1DA5-8326-4301-A5C8-3CD4206C1578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1CD5DA-2AC7-4A0F-9E91-232AB1D7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1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29C55-01AD-450B-B3CE-D6CC9FEC35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8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CB7B-64C3-4C32-A8E7-EAA09C57DA9A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EC03-2E11-4409-8E8B-C4CA65AF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4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CB7B-64C3-4C32-A8E7-EAA09C57DA9A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EC03-2E11-4409-8E8B-C4CA65AF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CB7B-64C3-4C32-A8E7-EAA09C57DA9A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EC03-2E11-4409-8E8B-C4CA65AF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CB7B-64C3-4C32-A8E7-EAA09C57DA9A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EC03-2E11-4409-8E8B-C4CA65AF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3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CB7B-64C3-4C32-A8E7-EAA09C57DA9A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EC03-2E11-4409-8E8B-C4CA65AF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4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CB7B-64C3-4C32-A8E7-EAA09C57DA9A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EC03-2E11-4409-8E8B-C4CA65AF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36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CB7B-64C3-4C32-A8E7-EAA09C57DA9A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EC03-2E11-4409-8E8B-C4CA65AF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6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CB7B-64C3-4C32-A8E7-EAA09C57DA9A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EC03-2E11-4409-8E8B-C4CA65AF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CB7B-64C3-4C32-A8E7-EAA09C57DA9A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EC03-2E11-4409-8E8B-C4CA65AF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5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CB7B-64C3-4C32-A8E7-EAA09C57DA9A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EC03-2E11-4409-8E8B-C4CA65AF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8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CB7B-64C3-4C32-A8E7-EAA09C57DA9A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EC03-2E11-4409-8E8B-C4CA65AF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8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1CB7B-64C3-4C32-A8E7-EAA09C57DA9A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EC03-2E11-4409-8E8B-C4CA65AF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6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4314" y="86061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9" y="86061"/>
            <a:ext cx="5451561" cy="1812663"/>
          </a:xfrm>
        </p:spPr>
        <p:txBody>
          <a:bodyPr>
            <a:no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together to empower every person to reach a positive future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" name="Picture 4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2FA7E62F-F604-4586-B853-EEC2348ED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708"/>
                    </a14:imgEffect>
                    <a14:imgEffect>
                      <a14:saturation sat="0"/>
                    </a14:imgEffect>
                    <a14:imgEffect>
                      <a14:brightnessContrast bright="-41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4314" y="4141676"/>
            <a:ext cx="2550760" cy="27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CB0D7-D8D0-45FD-AAAD-1D28D18B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480506"/>
            <a:ext cx="9688296" cy="6222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22-23 Highlights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1CCDAC-BFCA-BBCB-5CEA-8F7114B8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102747"/>
            <a:ext cx="9688296" cy="474850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>
              <a:spcAft>
                <a:spcPts val="600"/>
              </a:spcAft>
            </a:pPr>
            <a:r>
              <a:rPr lang="en-US" sz="2400" dirty="0"/>
              <a:t>Sponsored 91 vaccinations for minority individuals</a:t>
            </a:r>
          </a:p>
          <a:p>
            <a:pPr marL="285750">
              <a:spcAft>
                <a:spcPts val="600"/>
              </a:spcAft>
            </a:pPr>
            <a:r>
              <a:rPr lang="en-US" sz="2400" dirty="0"/>
              <a:t>PIWI training for 4 agencies</a:t>
            </a:r>
          </a:p>
          <a:p>
            <a:pPr marL="285750">
              <a:spcAft>
                <a:spcPts val="600"/>
              </a:spcAft>
            </a:pPr>
            <a:r>
              <a:rPr lang="en-US" sz="2400" dirty="0"/>
              <a:t>38 agencies featured in Frontline videos</a:t>
            </a:r>
          </a:p>
          <a:p>
            <a:pPr marL="285750">
              <a:spcAft>
                <a:spcPts val="600"/>
              </a:spcAft>
            </a:pPr>
            <a:r>
              <a:rPr lang="en-US" sz="2400" dirty="0"/>
              <a:t>Plans of Safe Care Pilot program with lived experience panel presentation</a:t>
            </a:r>
          </a:p>
          <a:p>
            <a:pPr marL="285750">
              <a:spcAft>
                <a:spcPts val="600"/>
              </a:spcAft>
            </a:pPr>
            <a:r>
              <a:rPr lang="en-US" sz="2400" dirty="0"/>
              <a:t>Youth &amp; Families Thrive training</a:t>
            </a:r>
          </a:p>
          <a:p>
            <a:pPr marL="285750">
              <a:spcAft>
                <a:spcPts val="600"/>
              </a:spcAft>
            </a:pPr>
            <a:r>
              <a:rPr lang="en-US" sz="2400" dirty="0"/>
              <a:t>Trails West CASA (Keith County) Photo Voice Outreach</a:t>
            </a:r>
          </a:p>
          <a:p>
            <a:pPr marL="285750">
              <a:spcAft>
                <a:spcPts val="600"/>
              </a:spcAft>
            </a:pPr>
            <a:r>
              <a:rPr lang="en-US" sz="2400" dirty="0"/>
              <a:t>Upgrade of First Link, the online service directory, 70 organizations registered</a:t>
            </a:r>
          </a:p>
          <a:p>
            <a:pPr marL="285750">
              <a:spcAft>
                <a:spcPts val="600"/>
              </a:spcAft>
            </a:pPr>
            <a:r>
              <a:rPr lang="en-US" sz="2400" dirty="0"/>
              <a:t>QR coded posters to access emergency numbers and the online service directory</a:t>
            </a:r>
          </a:p>
          <a:p>
            <a:pPr marL="285750">
              <a:spcAft>
                <a:spcPts val="600"/>
              </a:spcAft>
            </a:pPr>
            <a:r>
              <a:rPr lang="en-US" sz="2400" dirty="0"/>
              <a:t>Service Array Activity to determine gaps, needs, and barriers</a:t>
            </a:r>
          </a:p>
          <a:p>
            <a:pPr marL="57150" indent="0" algn="ctr">
              <a:spcAft>
                <a:spcPts val="600"/>
              </a:spcAft>
              <a:buNone/>
            </a:pPr>
            <a:r>
              <a:rPr lang="en-US" sz="1200" dirty="0"/>
              <a:t>These are outreach programs above and beyond the regular strategies of Community Response, Coaching, and Community  Enrichment  funds.  </a:t>
            </a:r>
            <a:endParaRPr lang="en-US" sz="1300" dirty="0"/>
          </a:p>
          <a:p>
            <a:pPr marL="285750">
              <a:spcAft>
                <a:spcPts val="600"/>
              </a:spcAft>
            </a:pPr>
            <a:endParaRPr lang="en-US" sz="1300" dirty="0"/>
          </a:p>
          <a:p>
            <a:pPr marL="285750">
              <a:spcAft>
                <a:spcPts val="600"/>
              </a:spcAft>
            </a:pPr>
            <a:endParaRPr lang="en-US" sz="13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D6EC2A-9B3C-2309-5F1D-78F6A51BA58C}"/>
              </a:ext>
            </a:extLst>
          </p:cNvPr>
          <p:cNvSpPr txBox="1"/>
          <p:nvPr/>
        </p:nvSpPr>
        <p:spPr>
          <a:xfrm>
            <a:off x="8441961" y="654421"/>
            <a:ext cx="2535132" cy="152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 descr="A yellow and black text with a person with arms raised&#10;&#10;Description automatically generated">
            <a:extLst>
              <a:ext uri="{FF2B5EF4-FFF2-40B4-BE49-F238E27FC236}">
                <a16:creationId xmlns:a16="http://schemas.microsoft.com/office/drawing/2014/main" id="{17070B68-1E48-70CF-0039-735CFE1A9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35" y="441260"/>
            <a:ext cx="1699407" cy="7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6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82F6558-3707-CAA1-D4F9-ED88FA77C2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5475620"/>
              </p:ext>
            </p:extLst>
          </p:nvPr>
        </p:nvGraphicFramePr>
        <p:xfrm>
          <a:off x="1474470" y="499110"/>
          <a:ext cx="9243060" cy="585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363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65C7-29D6-A40F-4C34-3240FC18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0"/>
          </a:xfrm>
        </p:spPr>
        <p:txBody>
          <a:bodyPr>
            <a:noAutofit/>
          </a:bodyPr>
          <a:lstStyle/>
          <a:p>
            <a:r>
              <a:rPr lang="en-US" sz="2800" b="1" u="sng" dirty="0"/>
              <a:t>Funds acquired through grant applications or partnerships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38E46C-8202-A0B7-FB1B-4E49DAB063E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3806622"/>
              </p:ext>
            </p:extLst>
          </p:nvPr>
        </p:nvGraphicFramePr>
        <p:xfrm>
          <a:off x="838199" y="914400"/>
          <a:ext cx="6926705" cy="5726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4BF87-7C80-6467-29CB-45AA61223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4649" y="988843"/>
            <a:ext cx="3199151" cy="55773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Mid-NE Community Foundation-Project Connect supplies for families attending &amp; snow boots for HeadStart</a:t>
            </a:r>
          </a:p>
          <a:p>
            <a:r>
              <a:rPr lang="en-US" sz="2400" dirty="0"/>
              <a:t>Medica Foundation-Latino Heath immunizations for minorities</a:t>
            </a:r>
          </a:p>
          <a:p>
            <a:r>
              <a:rPr lang="en-US" sz="2400" dirty="0"/>
              <a:t>ARPA-car repairs or minor home repairs for working individuals</a:t>
            </a:r>
          </a:p>
          <a:p>
            <a:r>
              <a:rPr lang="en-US" sz="2400" dirty="0"/>
              <a:t>Agape Giving-partnership with churches to provide items for basic living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DFF226-6B86-8B41-1A3D-349A7CCE5A9A}"/>
              </a:ext>
            </a:extLst>
          </p:cNvPr>
          <p:cNvSpPr txBox="1"/>
          <p:nvPr/>
        </p:nvSpPr>
        <p:spPr>
          <a:xfrm>
            <a:off x="258184" y="6207162"/>
            <a:ext cx="196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$12,607.00 Total</a:t>
            </a:r>
          </a:p>
        </p:txBody>
      </p:sp>
    </p:spTree>
    <p:extLst>
      <p:ext uri="{BB962C8B-B14F-4D97-AF65-F5344CB8AC3E}">
        <p14:creationId xmlns:p14="http://schemas.microsoft.com/office/powerpoint/2010/main" val="102623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EDE6-376C-3699-BF09-98DDA57F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609"/>
            <a:ext cx="10515600" cy="1325563"/>
          </a:xfrm>
        </p:spPr>
        <p:txBody>
          <a:bodyPr/>
          <a:lstStyle/>
          <a:p>
            <a:r>
              <a:rPr lang="en-US" dirty="0"/>
              <a:t>First Link Service Directory Traffic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E0B4BE7-ACC9-56C8-F9D9-368C5A5C17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621098"/>
              </p:ext>
            </p:extLst>
          </p:nvPr>
        </p:nvGraphicFramePr>
        <p:xfrm>
          <a:off x="838200" y="1882587"/>
          <a:ext cx="10515600" cy="429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6040CB45-CF27-F2F9-6077-6505489E1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54" y="456227"/>
            <a:ext cx="2495773" cy="80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7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2E1D-B1A0-3421-EB60-4C035E9BD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199"/>
            <a:ext cx="2042160" cy="60645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2A307A-E97E-B2ED-BA11-187FD4ABD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78290" y="1749267"/>
            <a:ext cx="6172200" cy="4873625"/>
          </a:xfrm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D23BB-7ED5-BEEF-0826-18CBD7759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47935" y="5330824"/>
            <a:ext cx="7635146" cy="1190942"/>
          </a:xfrm>
        </p:spPr>
        <p:txBody>
          <a:bodyPr/>
          <a:lstStyle/>
          <a:p>
            <a:r>
              <a:rPr lang="en-US" dirty="0"/>
              <a:t>                                              </a:t>
            </a:r>
          </a:p>
        </p:txBody>
      </p:sp>
      <p:pic>
        <p:nvPicPr>
          <p:cNvPr id="5" name="Picture 4" descr="A two posters with images of a pregnant person&#10;&#10;Description automatically generated">
            <a:extLst>
              <a:ext uri="{FF2B5EF4-FFF2-40B4-BE49-F238E27FC236}">
                <a16:creationId xmlns:a16="http://schemas.microsoft.com/office/drawing/2014/main" id="{24AFAAD5-CD83-E18A-DA8C-5EBDA1B82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390" y="1850394"/>
            <a:ext cx="6134100" cy="4671372"/>
          </a:xfrm>
          <a:prstGeom prst="rect">
            <a:avLst/>
          </a:prstGeom>
        </p:spPr>
      </p:pic>
      <p:pic>
        <p:nvPicPr>
          <p:cNvPr id="6" name="Picture 5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89A20703-FA8B-6C6E-7940-9943E7EA2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326707"/>
            <a:ext cx="2080260" cy="61950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1533F0-DC9B-C0B1-DE49-C696AAFD9B4E}"/>
              </a:ext>
            </a:extLst>
          </p:cNvPr>
          <p:cNvSpPr txBox="1"/>
          <p:nvPr/>
        </p:nvSpPr>
        <p:spPr>
          <a:xfrm>
            <a:off x="3267856" y="659567"/>
            <a:ext cx="8499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Straight Up Advocates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7A12A-8A08-9440-1BCE-2B1D850CA397}"/>
              </a:ext>
            </a:extLst>
          </p:cNvPr>
          <p:cNvSpPr txBox="1"/>
          <p:nvPr/>
        </p:nvSpPr>
        <p:spPr>
          <a:xfrm>
            <a:off x="3147935" y="1499016"/>
            <a:ext cx="24643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Relinquish, Recovery, Restore Panel 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Peer support for those who have been system involved and in recovery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Meet bi-monthly for education, sharing resources, peer interaction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19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F5A2ED-CB8D-15E2-7E60-A6C29EBE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Currently Active Initiatives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7517A-1DD2-27BC-294C-7780906A81D7}"/>
              </a:ext>
            </a:extLst>
          </p:cNvPr>
          <p:cNvSpPr txBox="1"/>
          <p:nvPr/>
        </p:nvSpPr>
        <p:spPr>
          <a:xfrm>
            <a:off x="838200" y="1690688"/>
            <a:ext cx="64985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Promotion of First Link</a:t>
            </a:r>
          </a:p>
          <a:p>
            <a:pPr marL="342900" indent="-342900">
              <a:buAutoNum type="arabicPeriod"/>
            </a:pPr>
            <a:r>
              <a:rPr lang="en-US" sz="3200" dirty="0"/>
              <a:t>Transportation Task Force</a:t>
            </a:r>
          </a:p>
          <a:p>
            <a:pPr marL="342900" indent="-342900">
              <a:buAutoNum type="arabicPeriod"/>
            </a:pPr>
            <a:r>
              <a:rPr lang="en-US" sz="3200" dirty="0"/>
              <a:t>Disability Resources Networking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415BC-2BD5-B62E-29C1-32695B72985C}"/>
              </a:ext>
            </a:extLst>
          </p:cNvPr>
          <p:cNvSpPr txBox="1"/>
          <p:nvPr/>
        </p:nvSpPr>
        <p:spPr>
          <a:xfrm>
            <a:off x="1054249" y="4991548"/>
            <a:ext cx="10402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meeting: December 5, 2023  Invites will be emailed.  </a:t>
            </a:r>
          </a:p>
        </p:txBody>
      </p:sp>
      <p:pic>
        <p:nvPicPr>
          <p:cNvPr id="10" name="Picture 9" descr="A logo for a family&#10;&#10;Description automatically generated">
            <a:extLst>
              <a:ext uri="{FF2B5EF4-FFF2-40B4-BE49-F238E27FC236}">
                <a16:creationId xmlns:a16="http://schemas.microsoft.com/office/drawing/2014/main" id="{6EBBE3C2-3BFE-A26B-25BC-0287207B4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63" y="365125"/>
            <a:ext cx="2599227" cy="25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9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8481</TotalTime>
  <Words>287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Wingdings</vt:lpstr>
      <vt:lpstr>Office Theme</vt:lpstr>
      <vt:lpstr>Working together to empower every person to reach a positive future.</vt:lpstr>
      <vt:lpstr>            22-23 Highlights</vt:lpstr>
      <vt:lpstr>PowerPoint Presentation</vt:lpstr>
      <vt:lpstr>Funds acquired through grant applications or partnerships</vt:lpstr>
      <vt:lpstr>First Link Service Directory Traffic</vt:lpstr>
      <vt:lpstr>PowerPoint Presentation</vt:lpstr>
      <vt:lpstr>Currently Active Initiatives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</dc:creator>
  <cp:lastModifiedBy>Caroline</cp:lastModifiedBy>
  <cp:revision>16</cp:revision>
  <cp:lastPrinted>2023-08-22T13:38:52Z</cp:lastPrinted>
  <dcterms:created xsi:type="dcterms:W3CDTF">2023-08-16T02:03:23Z</dcterms:created>
  <dcterms:modified xsi:type="dcterms:W3CDTF">2023-08-23T14:01:07Z</dcterms:modified>
</cp:coreProperties>
</file>